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anose="020B0604020202020204" charset="0"/>
      <p:regular r:id="rId13"/>
    </p:embeddedFont>
    <p:embeddedFont>
      <p:font typeface="Montserrat" panose="020B0604020202020204" charset="0"/>
      <p:regular r:id="rId14"/>
    </p:embeddedFont>
    <p:embeddedFont>
      <p:font typeface="Montserrat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A25CF-86C4-41D3-86F6-A0E86A13988E}" type="datetimeFigureOut">
              <a:rPr lang="fr-FR" smtClean="0"/>
              <a:t>20/02/2026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DBBDA-583A-46A1-BDEE-8AE9389810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343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08DE-50B7-48A4-9B7E-40ADE5538E10}" type="datetimeFigureOut">
              <a:rPr lang="fr-FR" smtClean="0"/>
              <a:t>20/02/2026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24DA-115C-49F2-B6B5-D8C1B39E58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168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224DA-115C-49F2-B6B5-D8C1B39E58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58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FB21-47F9-4848-B949-5282F760C562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E5FFE-DD9F-491B-92B4-081E0AF9C077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CDFE-DDEF-4EAA-8D46-74E7CC226BB5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AB6C-E9FC-430D-9147-75093AFB3E6E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9621B-16D9-43F9-AFCD-0E8ECA976DB4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CF84-422C-43E2-8214-CAB1CE9D1A46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4FD0-A1BF-4693-A8A8-FF0DDF1A9684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D23F-1CDF-43E5-AB12-0B24228C828D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3933-F92D-4A82-BF4F-F6E97509C478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7704-C5A8-4FA0-AFDD-272BED10539C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E3F8-85B7-4CC7-BE24-3F87019E2871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80C69-1EC3-40A5-A840-ABC546596709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image" Target="../media/image4.png"/><Relationship Id="rId1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4.sv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8.svg"/><Relationship Id="rId15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jpe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36959" y="314325"/>
            <a:ext cx="9658350" cy="96583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7765" y="1459165"/>
            <a:ext cx="7734291" cy="7368670"/>
          </a:xfrm>
          <a:custGeom>
            <a:avLst/>
            <a:gdLst/>
            <a:ahLst/>
            <a:cxnLst/>
            <a:rect l="l" t="t" r="r" b="b"/>
            <a:pathLst>
              <a:path w="7734291" h="7368670">
                <a:moveTo>
                  <a:pt x="0" y="0"/>
                </a:moveTo>
                <a:lnTo>
                  <a:pt x="7734290" y="0"/>
                </a:lnTo>
                <a:lnTo>
                  <a:pt x="7734290" y="7368670"/>
                </a:lnTo>
                <a:lnTo>
                  <a:pt x="0" y="736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32745" y="1113356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32745" y="7595217"/>
            <a:ext cx="6089796" cy="1871228"/>
          </a:xfrm>
          <a:custGeom>
            <a:avLst/>
            <a:gdLst/>
            <a:ahLst/>
            <a:cxnLst/>
            <a:rect l="l" t="t" r="r" b="b"/>
            <a:pathLst>
              <a:path w="6089796" h="1871228">
                <a:moveTo>
                  <a:pt x="0" y="0"/>
                </a:moveTo>
                <a:lnTo>
                  <a:pt x="6089796" y="0"/>
                </a:lnTo>
                <a:lnTo>
                  <a:pt x="6089796" y="1871228"/>
                </a:lnTo>
                <a:lnTo>
                  <a:pt x="0" y="1871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413226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3052138"/>
            <a:ext cx="8446748" cy="432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  <a:spcBef>
                <a:spcPct val="0"/>
              </a:spcBef>
            </a:pPr>
            <a:r>
              <a:rPr lang="en-US" sz="6799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IMPLÉMENTATION D'UN SYSTÈME DE COMMUNICATION SANS FIL MULTIMODAL ENTRE CARTES STM32F4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3896" y="8428866"/>
            <a:ext cx="390705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763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763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17846" y="1365320"/>
            <a:ext cx="5217479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0935" y="9258300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95061" y="136457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74563" y="2880039"/>
            <a:ext cx="6486924" cy="5201334"/>
          </a:xfrm>
          <a:custGeom>
            <a:avLst/>
            <a:gdLst/>
            <a:ahLst/>
            <a:cxnLst/>
            <a:rect l="l" t="t" r="r" b="b"/>
            <a:pathLst>
              <a:path w="6486924" h="5201334">
                <a:moveTo>
                  <a:pt x="0" y="0"/>
                </a:moveTo>
                <a:lnTo>
                  <a:pt x="6486923" y="0"/>
                </a:lnTo>
                <a:lnTo>
                  <a:pt x="6486923" y="5201333"/>
                </a:lnTo>
                <a:lnTo>
                  <a:pt x="0" y="52013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83392" y="1280665"/>
            <a:ext cx="5239554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4853" y="3171154"/>
            <a:ext cx="5480231" cy="10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REALISÉ PAR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56303" y="4817235"/>
            <a:ext cx="8185083" cy="312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Ines Boukais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Rachel Bakhouche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Andrew Makuisa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Dan Agossa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Mario Razafinony</a:t>
            </a:r>
          </a:p>
          <a:p>
            <a:pPr marL="647700" lvl="1" indent="-323850" algn="l">
              <a:lnSpc>
                <a:spcPts val="3569"/>
              </a:lnSpc>
              <a:buFont typeface="Arial"/>
              <a:buChar char="•"/>
            </a:pPr>
            <a:r>
              <a:rPr lang="en-US" sz="3000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Nelly Sautron</a:t>
            </a:r>
          </a:p>
          <a:p>
            <a:pPr algn="l">
              <a:lnSpc>
                <a:spcPts val="3569"/>
              </a:lnSpc>
            </a:pPr>
            <a:endParaRPr lang="en-US" sz="3000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5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3650" y="88384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82174" y="691146"/>
            <a:ext cx="4084331" cy="4084331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-14192" r="-2081" b="-2222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flipH="1">
            <a:off x="9362976" y="3751492"/>
            <a:ext cx="638397" cy="1032538"/>
          </a:xfrm>
          <a:custGeom>
            <a:avLst/>
            <a:gdLst/>
            <a:ahLst/>
            <a:cxnLst/>
            <a:rect l="l" t="t" r="r" b="b"/>
            <a:pathLst>
              <a:path w="638397" h="1032538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128108" y="7406772"/>
            <a:ext cx="638397" cy="1032538"/>
          </a:xfrm>
          <a:custGeom>
            <a:avLst/>
            <a:gdLst/>
            <a:ahLst/>
            <a:cxnLst/>
            <a:rect l="l" t="t" r="r" b="b"/>
            <a:pathLst>
              <a:path w="638397" h="1032538">
                <a:moveTo>
                  <a:pt x="638397" y="0"/>
                </a:moveTo>
                <a:lnTo>
                  <a:pt x="0" y="0"/>
                </a:lnTo>
                <a:lnTo>
                  <a:pt x="0" y="1032538"/>
                </a:lnTo>
                <a:lnTo>
                  <a:pt x="638397" y="1032538"/>
                </a:lnTo>
                <a:lnTo>
                  <a:pt x="63839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400118" y="3695700"/>
            <a:ext cx="4084331" cy="4084331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-16665" r="223" b="-1666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80404" y="6444209"/>
            <a:ext cx="10158567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569"/>
              </a:lnSpc>
              <a:buFont typeface="Arial"/>
              <a:buChar char="•"/>
            </a:pPr>
            <a:r>
              <a:rPr lang="en-US" sz="29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Maîtriser l’ADC, PWM, UART, interruptions, et traitement du signal.</a:t>
            </a:r>
          </a:p>
          <a:p>
            <a:pPr marL="647695" lvl="1" indent="-323848" algn="l">
              <a:lnSpc>
                <a:spcPts val="3569"/>
              </a:lnSpc>
              <a:buFont typeface="Arial"/>
              <a:buChar char="•"/>
            </a:pPr>
            <a:r>
              <a:rPr lang="en-US" sz="29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Implémenter une communication fiable avec possibilité d’extension (infrarouge).</a:t>
            </a:r>
          </a:p>
          <a:p>
            <a:pPr algn="just">
              <a:lnSpc>
                <a:spcPts val="3569"/>
              </a:lnSpc>
            </a:pPr>
            <a:endParaRPr lang="en-US" sz="2999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83392" y="1280665"/>
            <a:ext cx="5305780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2022" y="2176834"/>
            <a:ext cx="7318147" cy="9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6"/>
              </a:lnSpc>
              <a:spcBef>
                <a:spcPct val="0"/>
              </a:spcBef>
            </a:pPr>
            <a:r>
              <a:rPr lang="en-US" sz="6896" dirty="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CONTEXTE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022" y="3243411"/>
            <a:ext cx="8329400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3569"/>
              </a:lnSpc>
              <a:buFont typeface="Arial"/>
              <a:buChar char="•"/>
            </a:pPr>
            <a:r>
              <a:rPr lang="en-US" sz="29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 sans fil entre microcontrôleurs via signaux sonores.</a:t>
            </a:r>
          </a:p>
          <a:p>
            <a:pPr marL="647695" lvl="1" indent="-323848" algn="l">
              <a:lnSpc>
                <a:spcPts val="3569"/>
              </a:lnSpc>
              <a:buFont typeface="Arial"/>
              <a:buChar char="•"/>
            </a:pPr>
            <a:r>
              <a:rPr lang="en-US" sz="29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Utilisation du Morse pour encoder/décoder les messages.</a:t>
            </a:r>
          </a:p>
          <a:p>
            <a:pPr algn="just">
              <a:lnSpc>
                <a:spcPts val="3569"/>
              </a:lnSpc>
            </a:pPr>
            <a:endParaRPr lang="en-US" sz="2999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82497" y="5411428"/>
            <a:ext cx="7318147" cy="9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6"/>
              </a:lnSpc>
              <a:spcBef>
                <a:spcPct val="0"/>
              </a:spcBef>
            </a:pPr>
            <a:r>
              <a:rPr lang="en-US" sz="6896" dirty="0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OBJECTIFS</a:t>
            </a:r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3</a:t>
            </a:r>
            <a:endParaRPr lang="fr-FR" dirty="0"/>
          </a:p>
        </p:txBody>
      </p:sp>
      <p:sp>
        <p:nvSpPr>
          <p:cNvPr id="27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8"/>
          <p:cNvSpPr txBox="1"/>
          <p:nvPr/>
        </p:nvSpPr>
        <p:spPr>
          <a:xfrm>
            <a:off x="14478000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49620" y="136457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1420" y="3609206"/>
            <a:ext cx="777288" cy="2968808"/>
          </a:xfrm>
          <a:custGeom>
            <a:avLst/>
            <a:gdLst/>
            <a:ahLst/>
            <a:cxnLst/>
            <a:rect l="l" t="t" r="r" b="b"/>
            <a:pathLst>
              <a:path w="777288" h="2968808">
                <a:moveTo>
                  <a:pt x="0" y="0"/>
                </a:moveTo>
                <a:lnTo>
                  <a:pt x="777288" y="0"/>
                </a:lnTo>
                <a:lnTo>
                  <a:pt x="777288" y="2968807"/>
                </a:lnTo>
                <a:lnTo>
                  <a:pt x="0" y="2968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09145" y="3659096"/>
            <a:ext cx="777288" cy="2968808"/>
          </a:xfrm>
          <a:custGeom>
            <a:avLst/>
            <a:gdLst/>
            <a:ahLst/>
            <a:cxnLst/>
            <a:rect l="l" t="t" r="r" b="b"/>
            <a:pathLst>
              <a:path w="777288" h="2968808">
                <a:moveTo>
                  <a:pt x="0" y="0"/>
                </a:moveTo>
                <a:lnTo>
                  <a:pt x="777288" y="0"/>
                </a:lnTo>
                <a:lnTo>
                  <a:pt x="777288" y="2968808"/>
                </a:lnTo>
                <a:lnTo>
                  <a:pt x="0" y="2968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2022" y="2282786"/>
            <a:ext cx="7895049" cy="106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MATÉRIELS ET OUTILS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7606" y="4824725"/>
            <a:ext cx="5006415" cy="9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STM32CubeIDE 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Termite/PuTTY</a:t>
            </a:r>
          </a:p>
          <a:p>
            <a:pPr algn="l">
              <a:lnSpc>
                <a:spcPts val="2617"/>
              </a:lnSpc>
            </a:pPr>
            <a:endParaRPr lang="en-US" sz="2199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03724" y="4016546"/>
            <a:ext cx="2990511" cy="40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30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OUTILS 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728179" y="7284969"/>
            <a:ext cx="2138965" cy="2138965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5939" r="-25939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383392" y="1280665"/>
            <a:ext cx="5195403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9881" y="4804093"/>
            <a:ext cx="5570972" cy="259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 cartes STM32F4 (Nucleo F446RE) 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breadboard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Buzzers 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Module MAX9814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Boutons poussoirs 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Câbles USB </a:t>
            </a:r>
          </a:p>
          <a:p>
            <a:pPr marL="474979" lvl="1" indent="-237490" algn="l">
              <a:lnSpc>
                <a:spcPts val="2617"/>
              </a:lnSpc>
              <a:buFont typeface="Arial"/>
              <a:buChar char="•"/>
            </a:pPr>
            <a:r>
              <a:rPr lang="en-US" sz="2199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jumper wires</a:t>
            </a:r>
          </a:p>
          <a:p>
            <a:pPr algn="l">
              <a:lnSpc>
                <a:spcPts val="2617"/>
              </a:lnSpc>
            </a:pPr>
            <a:endParaRPr lang="en-US" sz="2199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09881" y="3995914"/>
            <a:ext cx="2990511" cy="40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  <a:spcBef>
                <a:spcPct val="0"/>
              </a:spcBef>
            </a:pPr>
            <a:r>
              <a:rPr lang="en-US" sz="3063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MATÉRIELS 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80666" y="7307364"/>
            <a:ext cx="2036940" cy="2036940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-16151" r="-92020" b="-12285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flipH="1">
            <a:off x="4419402" y="8648294"/>
            <a:ext cx="530220" cy="857573"/>
          </a:xfrm>
          <a:custGeom>
            <a:avLst/>
            <a:gdLst/>
            <a:ahLst/>
            <a:cxnLst/>
            <a:rect l="l" t="t" r="r" b="b"/>
            <a:pathLst>
              <a:path w="530220" h="857573">
                <a:moveTo>
                  <a:pt x="530220" y="0"/>
                </a:moveTo>
                <a:lnTo>
                  <a:pt x="0" y="0"/>
                </a:lnTo>
                <a:lnTo>
                  <a:pt x="0" y="857573"/>
                </a:lnTo>
                <a:lnTo>
                  <a:pt x="530220" y="857573"/>
                </a:lnTo>
                <a:lnTo>
                  <a:pt x="5302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1292022" y="8638769"/>
            <a:ext cx="530220" cy="857573"/>
          </a:xfrm>
          <a:custGeom>
            <a:avLst/>
            <a:gdLst/>
            <a:ahLst/>
            <a:cxnLst/>
            <a:rect l="l" t="t" r="r" b="b"/>
            <a:pathLst>
              <a:path w="530220" h="857573">
                <a:moveTo>
                  <a:pt x="530220" y="0"/>
                </a:moveTo>
                <a:lnTo>
                  <a:pt x="0" y="0"/>
                </a:lnTo>
                <a:lnTo>
                  <a:pt x="0" y="857573"/>
                </a:lnTo>
                <a:lnTo>
                  <a:pt x="530220" y="857573"/>
                </a:lnTo>
                <a:lnTo>
                  <a:pt x="5302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Espace réservé du pied de page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4</a:t>
            </a:r>
            <a:endParaRPr lang="fr-FR" dirty="0"/>
          </a:p>
        </p:txBody>
      </p:sp>
      <p:sp>
        <p:nvSpPr>
          <p:cNvPr id="28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0935" y="9258300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34524" y="136457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8" y="0"/>
                </a:lnTo>
                <a:lnTo>
                  <a:pt x="2541168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62141" y="1029663"/>
            <a:ext cx="4873749" cy="2934730"/>
          </a:xfrm>
          <a:custGeom>
            <a:avLst/>
            <a:gdLst/>
            <a:ahLst/>
            <a:cxnLst/>
            <a:rect l="l" t="t" r="r" b="b"/>
            <a:pathLst>
              <a:path w="4873749" h="2934730">
                <a:moveTo>
                  <a:pt x="0" y="0"/>
                </a:moveTo>
                <a:lnTo>
                  <a:pt x="4873749" y="0"/>
                </a:lnTo>
                <a:lnTo>
                  <a:pt x="4873749" y="2934731"/>
                </a:lnTo>
                <a:lnTo>
                  <a:pt x="0" y="2934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126" t="-7273" r="-9013" b="-67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83392" y="1280665"/>
            <a:ext cx="5438232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022" y="2792345"/>
            <a:ext cx="8242840" cy="207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6"/>
              </a:lnSpc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ÉTAPES DU PROJET</a:t>
            </a:r>
          </a:p>
          <a:p>
            <a:pPr algn="just">
              <a:lnSpc>
                <a:spcPts val="7996"/>
              </a:lnSpc>
              <a:spcBef>
                <a:spcPct val="0"/>
              </a:spcBef>
            </a:pPr>
            <a:endParaRPr lang="en-US" sz="7996">
              <a:solidFill>
                <a:srgbClr val="5555A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5470" y="4360139"/>
            <a:ext cx="12873546" cy="357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569"/>
              </a:lnSpc>
              <a:buAutoNum type="arabicPeriod"/>
            </a:pPr>
            <a:r>
              <a:rPr lang="en-US" sz="3000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Connexions matérielles : GPIO, alimentation, USB.</a:t>
            </a:r>
          </a:p>
          <a:p>
            <a:pPr marL="647700" lvl="1" indent="-323850" algn="l">
              <a:lnSpc>
                <a:spcPts val="3569"/>
              </a:lnSpc>
              <a:buAutoNum type="arabicPeriod"/>
            </a:pPr>
            <a:r>
              <a:rPr lang="en-US" sz="3000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Configuration logicielle : STM32CubeIDE, génération du code.</a:t>
            </a:r>
          </a:p>
          <a:p>
            <a:pPr marL="647700" lvl="1" indent="-323850" algn="l">
              <a:lnSpc>
                <a:spcPts val="3569"/>
              </a:lnSpc>
              <a:buAutoNum type="arabicPeriod"/>
            </a:pPr>
            <a:r>
              <a:rPr lang="en-US" sz="3000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Programmation MC1 : Réception UART, encodage Morse, émission sonore.</a:t>
            </a:r>
          </a:p>
          <a:p>
            <a:pPr marL="647700" lvl="1" indent="-323850" algn="l">
              <a:lnSpc>
                <a:spcPts val="3569"/>
              </a:lnSpc>
              <a:buAutoNum type="arabicPeriod"/>
            </a:pPr>
            <a:r>
              <a:rPr lang="en-US" sz="3000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Programmation MC2 : Réception sonore, décodage Morse, envoi UART.</a:t>
            </a:r>
          </a:p>
          <a:p>
            <a:pPr marL="647700" lvl="1" indent="-323850" algn="l">
              <a:lnSpc>
                <a:spcPts val="3569"/>
              </a:lnSpc>
              <a:buAutoNum type="arabicPeriod"/>
            </a:pPr>
            <a:r>
              <a:rPr lang="en-US" sz="3000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Tests et débogage : Visualisation avec SWV Data Trace.</a:t>
            </a:r>
          </a:p>
          <a:p>
            <a:pPr algn="l">
              <a:lnSpc>
                <a:spcPts val="3569"/>
              </a:lnSpc>
            </a:pPr>
            <a:endParaRPr lang="en-US" sz="3000">
              <a:solidFill>
                <a:srgbClr val="484F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16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0935" y="9258300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95061" y="136457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2"/>
                </a:lnTo>
                <a:lnTo>
                  <a:pt x="0" y="2476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93945">
            <a:off x="12481636" y="2762015"/>
            <a:ext cx="4129717" cy="4093171"/>
          </a:xfrm>
          <a:custGeom>
            <a:avLst/>
            <a:gdLst/>
            <a:ahLst/>
            <a:cxnLst/>
            <a:rect l="l" t="t" r="r" b="b"/>
            <a:pathLst>
              <a:path w="4129717" h="4093171">
                <a:moveTo>
                  <a:pt x="0" y="0"/>
                </a:moveTo>
                <a:lnTo>
                  <a:pt x="4129717" y="0"/>
                </a:lnTo>
                <a:lnTo>
                  <a:pt x="4129717" y="4093171"/>
                </a:lnTo>
                <a:lnTo>
                  <a:pt x="0" y="4093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83392" y="1280665"/>
            <a:ext cx="5239554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8036" y="2335172"/>
            <a:ext cx="7933537" cy="10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TESTS &amp; VALIDATION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665" y="3568891"/>
            <a:ext cx="1035298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000" b="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Vérifier que la communication Morse fonctionne.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665" y="4571941"/>
            <a:ext cx="917744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ENVOYER DES MESSAGES COURTS ("SOS") DEPUIS LE PC1.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VÉRIFIER LA RÉCEPTION SUR PC2.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8036" y="5554094"/>
            <a:ext cx="2844880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RÉSULTAT ATTENDU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8036" y="4294638"/>
            <a:ext cx="1508165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MÉTHODE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022" y="6004944"/>
            <a:ext cx="6594277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MESSAGE REÇU IDENTIQUE AU MESSAGE ENVOYÉ.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036" y="6627244"/>
            <a:ext cx="969264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b="1">
                <a:solidFill>
                  <a:srgbClr val="3D3E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Évaluer la fiabilité dans des conditions variables.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2022" y="7598794"/>
            <a:ext cx="9459635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AJOUTER UN FOND SONORE (MUSIQUE, VOIX) ET TESTER LA DÉTECTION.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2022" y="8481444"/>
            <a:ext cx="12205812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SYSTÈME DEVRAIT RÉSISTER À UN BRUIT MODÉRÉ (EX : CONVERSATION, MUSIQUE FAIBLE).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2022" y="8097269"/>
            <a:ext cx="2844880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RÉSULTAT ATTENDU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022" y="7217794"/>
            <a:ext cx="1508165" cy="2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MÉTHODE :</a:t>
            </a: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24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0935" y="9258300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23157" y="61381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8" y="0"/>
                </a:lnTo>
                <a:lnTo>
                  <a:pt x="2541168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59228" y="3470902"/>
            <a:ext cx="7400431" cy="1213100"/>
            <a:chOff x="0" y="0"/>
            <a:chExt cx="247921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9214" cy="406400"/>
            </a:xfrm>
            <a:custGeom>
              <a:avLst/>
              <a:gdLst/>
              <a:ahLst/>
              <a:cxnLst/>
              <a:rect l="l" t="t" r="r" b="b"/>
              <a:pathLst>
                <a:path w="2479214" h="406400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59228" y="5113292"/>
            <a:ext cx="7400431" cy="1213100"/>
            <a:chOff x="0" y="0"/>
            <a:chExt cx="247921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79214" cy="406400"/>
            </a:xfrm>
            <a:custGeom>
              <a:avLst/>
              <a:gdLst/>
              <a:ahLst/>
              <a:cxnLst/>
              <a:rect l="l" t="t" r="r" b="b"/>
              <a:pathLst>
                <a:path w="2479214" h="406400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59228" y="6778211"/>
            <a:ext cx="7400431" cy="1213100"/>
            <a:chOff x="0" y="0"/>
            <a:chExt cx="247921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79214" cy="406400"/>
            </a:xfrm>
            <a:custGeom>
              <a:avLst/>
              <a:gdLst/>
              <a:ahLst/>
              <a:cxnLst/>
              <a:rect l="l" t="t" r="r" b="b"/>
              <a:pathLst>
                <a:path w="2479214" h="406400">
                  <a:moveTo>
                    <a:pt x="2276014" y="0"/>
                  </a:moveTo>
                  <a:cubicBezTo>
                    <a:pt x="2388238" y="0"/>
                    <a:pt x="2479214" y="90976"/>
                    <a:pt x="2479214" y="203200"/>
                  </a:cubicBezTo>
                  <a:cubicBezTo>
                    <a:pt x="2479214" y="315424"/>
                    <a:pt x="2388238" y="406400"/>
                    <a:pt x="2276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5BA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2479214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3459305"/>
            <a:ext cx="1224697" cy="122469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83392" y="1280665"/>
            <a:ext cx="5681060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8075" y="2611328"/>
            <a:ext cx="6459147" cy="72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6"/>
              </a:lnSpc>
              <a:spcBef>
                <a:spcPct val="0"/>
              </a:spcBef>
            </a:pPr>
            <a:r>
              <a:rPr lang="en-US" sz="54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AMÉLIORATIONS FUTURES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44000" y="5113292"/>
            <a:ext cx="1224697" cy="122469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6766614"/>
            <a:ext cx="1224697" cy="122469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694603" y="3615779"/>
            <a:ext cx="4218224" cy="30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Réduire les interférences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84737" y="3992710"/>
            <a:ext cx="5457314" cy="7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054" lvl="1" indent="-179527" algn="l">
              <a:lnSpc>
                <a:spcPts val="1979"/>
              </a:lnSpc>
              <a:buFont typeface="Arial"/>
              <a:buChar char="•"/>
            </a:pPr>
            <a:r>
              <a:rPr lang="en-US" sz="16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Ajouter un filtre passe-bande pour éliminer le bruit hors fréquence utile.</a:t>
            </a:r>
          </a:p>
          <a:p>
            <a:pPr algn="l">
              <a:lnSpc>
                <a:spcPts val="1979"/>
              </a:lnSpc>
            </a:pPr>
            <a:endParaRPr lang="en-US" sz="1663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704469" y="5293972"/>
            <a:ext cx="2592297" cy="30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 Bidirectionnel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94603" y="5670904"/>
            <a:ext cx="5637972" cy="48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6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Remplacer la communication unidirectionnelle par un échange temps réel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14334" y="6935992"/>
            <a:ext cx="3735152" cy="60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6"/>
              </a:lnSpc>
            </a:pPr>
            <a:r>
              <a:rPr lang="en-US" sz="1963" b="1">
                <a:solidFill>
                  <a:srgbClr val="484F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Dualité Son + Lumière </a:t>
            </a:r>
          </a:p>
          <a:p>
            <a:pPr algn="l">
              <a:lnSpc>
                <a:spcPts val="2336"/>
              </a:lnSpc>
            </a:pPr>
            <a:endParaRPr lang="en-US" sz="1963" b="1">
              <a:solidFill>
                <a:srgbClr val="484FA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704469" y="7312924"/>
            <a:ext cx="5457314" cy="73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054" lvl="1" indent="-179527" algn="l">
              <a:lnSpc>
                <a:spcPts val="1979"/>
              </a:lnSpc>
              <a:buFont typeface="Arial"/>
              <a:buChar char="•"/>
            </a:pPr>
            <a:r>
              <a:rPr lang="en-US" sz="16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Envoyer le même message  via :</a:t>
            </a:r>
          </a:p>
          <a:p>
            <a:pPr algn="l">
              <a:lnSpc>
                <a:spcPts val="1979"/>
              </a:lnSpc>
            </a:pPr>
            <a:r>
              <a:rPr lang="en-US" sz="16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Buzzer (Morse sonore) / LED IR (Morse lumineux).</a:t>
            </a:r>
          </a:p>
          <a:p>
            <a:pPr algn="l">
              <a:lnSpc>
                <a:spcPts val="1979"/>
              </a:lnSpc>
            </a:pPr>
            <a:endParaRPr lang="en-US" sz="1663" b="1">
              <a:solidFill>
                <a:srgbClr val="484FA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52432" y="3828783"/>
            <a:ext cx="407833" cy="49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52432" y="5522861"/>
            <a:ext cx="407833" cy="49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52432" y="7128564"/>
            <a:ext cx="407833" cy="49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327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37" name="Freeform 37"/>
          <p:cNvSpPr/>
          <p:nvPr/>
        </p:nvSpPr>
        <p:spPr>
          <a:xfrm rot="-5400000">
            <a:off x="2525837" y="2749371"/>
            <a:ext cx="4539670" cy="7007300"/>
          </a:xfrm>
          <a:custGeom>
            <a:avLst/>
            <a:gdLst/>
            <a:ahLst/>
            <a:cxnLst/>
            <a:rect l="l" t="t" r="r" b="b"/>
            <a:pathLst>
              <a:path w="4539670" h="7007300">
                <a:moveTo>
                  <a:pt x="0" y="0"/>
                </a:moveTo>
                <a:lnTo>
                  <a:pt x="4539670" y="0"/>
                </a:lnTo>
                <a:lnTo>
                  <a:pt x="4539670" y="7007299"/>
                </a:lnTo>
                <a:lnTo>
                  <a:pt x="0" y="7007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071" t="-10666" r="-30917" b="-12847"/>
            </a:stretch>
          </a:blipFill>
        </p:spPr>
      </p:sp>
      <p:sp>
        <p:nvSpPr>
          <p:cNvPr id="38" name="Espace réservé du pied de page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Espace réservé du numéro de diapositive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ZoneTexte 39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7</a:t>
            </a:r>
            <a:endParaRPr lang="fr-FR" dirty="0"/>
          </a:p>
        </p:txBody>
      </p:sp>
      <p:sp>
        <p:nvSpPr>
          <p:cNvPr id="41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022" y="1028700"/>
            <a:ext cx="7315200" cy="691619"/>
          </a:xfrm>
          <a:custGeom>
            <a:avLst/>
            <a:gdLst/>
            <a:ahLst/>
            <a:cxnLst/>
            <a:rect l="l" t="t" r="r" b="b"/>
            <a:pathLst>
              <a:path w="7315200" h="691619">
                <a:moveTo>
                  <a:pt x="0" y="0"/>
                </a:moveTo>
                <a:lnTo>
                  <a:pt x="7315200" y="0"/>
                </a:lnTo>
                <a:lnTo>
                  <a:pt x="73152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0935" y="9258300"/>
            <a:ext cx="734258" cy="1187583"/>
          </a:xfrm>
          <a:custGeom>
            <a:avLst/>
            <a:gdLst/>
            <a:ahLst/>
            <a:cxnLst/>
            <a:rect l="l" t="t" r="r" b="b"/>
            <a:pathLst>
              <a:path w="734258" h="1187583">
                <a:moveTo>
                  <a:pt x="734259" y="0"/>
                </a:moveTo>
                <a:lnTo>
                  <a:pt x="0" y="0"/>
                </a:lnTo>
                <a:lnTo>
                  <a:pt x="0" y="1187583"/>
                </a:lnTo>
                <a:lnTo>
                  <a:pt x="734259" y="1187583"/>
                </a:lnTo>
                <a:lnTo>
                  <a:pt x="7342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36195" y="1242565"/>
            <a:ext cx="296510" cy="2508928"/>
          </a:xfrm>
          <a:custGeom>
            <a:avLst/>
            <a:gdLst/>
            <a:ahLst/>
            <a:cxnLst/>
            <a:rect l="l" t="t" r="r" b="b"/>
            <a:pathLst>
              <a:path w="296510" h="2508928">
                <a:moveTo>
                  <a:pt x="0" y="0"/>
                </a:moveTo>
                <a:lnTo>
                  <a:pt x="296509" y="0"/>
                </a:lnTo>
                <a:lnTo>
                  <a:pt x="296509" y="2508927"/>
                </a:lnTo>
                <a:lnTo>
                  <a:pt x="0" y="2508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81147" y="1275421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38046" y="5347690"/>
            <a:ext cx="2541169" cy="2476071"/>
          </a:xfrm>
          <a:custGeom>
            <a:avLst/>
            <a:gdLst/>
            <a:ahLst/>
            <a:cxnLst/>
            <a:rect l="l" t="t" r="r" b="b"/>
            <a:pathLst>
              <a:path w="2541169" h="2476071">
                <a:moveTo>
                  <a:pt x="0" y="0"/>
                </a:moveTo>
                <a:lnTo>
                  <a:pt x="2541169" y="0"/>
                </a:lnTo>
                <a:lnTo>
                  <a:pt x="2541169" y="2476071"/>
                </a:lnTo>
                <a:lnTo>
                  <a:pt x="0" y="2476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932044" y="5654324"/>
            <a:ext cx="3227316" cy="3227316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4611" t="-23464" r="-36711" b="-6580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5935425"/>
            <a:ext cx="2665114" cy="2665114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582E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-20081" t="-49881" r="-22285" b="-4079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292022" y="3474998"/>
            <a:ext cx="7453146" cy="10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6"/>
              </a:lnSpc>
              <a:spcBef>
                <a:spcPct val="0"/>
              </a:spcBef>
            </a:pPr>
            <a:r>
              <a:rPr lang="en-US" sz="7996">
                <a:solidFill>
                  <a:srgbClr val="5555AB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3392" y="1280665"/>
            <a:ext cx="5173328" cy="2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  <a:spcBef>
                <a:spcPct val="0"/>
              </a:spcBef>
            </a:pPr>
            <a:r>
              <a:rPr lang="en-US" sz="17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AUX MICROCONTRÔLEURS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4424" y="3417872"/>
            <a:ext cx="8185083" cy="459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180" lvl="1" indent="-255090" algn="l">
              <a:lnSpc>
                <a:spcPts val="2812"/>
              </a:lnSpc>
              <a:buFont typeface="Arial"/>
              <a:buChar char="•"/>
            </a:pPr>
            <a:r>
              <a:rPr lang="en-US" sz="23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Réalisation technique : </a:t>
            </a:r>
            <a:r>
              <a:rPr lang="en-US" sz="23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Système de communication sans fil entre microcontrôleurs via des signaux sonores encodés en Morse.</a:t>
            </a:r>
          </a:p>
          <a:p>
            <a:pPr algn="l">
              <a:lnSpc>
                <a:spcPts val="2812"/>
              </a:lnSpc>
            </a:pPr>
            <a:endParaRPr lang="en-US" sz="2363">
              <a:solidFill>
                <a:srgbClr val="484FA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180" lvl="1" indent="-255090" algn="l">
              <a:lnSpc>
                <a:spcPts val="2812"/>
              </a:lnSpc>
              <a:buFont typeface="Arial"/>
              <a:buChar char="•"/>
            </a:pPr>
            <a:r>
              <a:rPr lang="en-US" sz="23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Objectifs atteints : </a:t>
            </a:r>
            <a:r>
              <a:rPr lang="en-US" sz="23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Maîtrise des technologies ADC, PWM, UART et traitement du signal.</a:t>
            </a:r>
          </a:p>
          <a:p>
            <a:pPr algn="l">
              <a:lnSpc>
                <a:spcPts val="2812"/>
              </a:lnSpc>
            </a:pPr>
            <a:endParaRPr lang="en-US" sz="2363">
              <a:solidFill>
                <a:srgbClr val="484FA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180" lvl="1" indent="-255090" algn="l">
              <a:lnSpc>
                <a:spcPts val="2812"/>
              </a:lnSpc>
              <a:buFont typeface="Arial"/>
              <a:buChar char="•"/>
            </a:pPr>
            <a:r>
              <a:rPr lang="en-US" sz="23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concluants : </a:t>
            </a:r>
            <a:r>
              <a:rPr lang="en-US" sz="23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Transmission fiable validée, même en environnement assez bruyant.</a:t>
            </a:r>
          </a:p>
          <a:p>
            <a:pPr algn="l">
              <a:lnSpc>
                <a:spcPts val="2812"/>
              </a:lnSpc>
            </a:pPr>
            <a:endParaRPr lang="en-US" sz="2363">
              <a:solidFill>
                <a:srgbClr val="484FA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0180" lvl="1" indent="-255090" algn="l">
              <a:lnSpc>
                <a:spcPts val="2812"/>
              </a:lnSpc>
              <a:buFont typeface="Arial"/>
              <a:buChar char="•"/>
            </a:pPr>
            <a:r>
              <a:rPr lang="en-US" sz="2363" b="1">
                <a:solidFill>
                  <a:srgbClr val="484FA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Potentiel d’innovation : </a:t>
            </a:r>
            <a:r>
              <a:rPr lang="en-US" sz="2363">
                <a:solidFill>
                  <a:srgbClr val="484FA2"/>
                </a:solidFill>
                <a:latin typeface="Montserrat"/>
                <a:ea typeface="Montserrat"/>
                <a:cs typeface="Montserrat"/>
                <a:sym typeface="Montserrat"/>
              </a:rPr>
              <a:t>Illustration des applications pratiques des microcontrôleurs pour des solutions modulaires et adaptables.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15595061" y="94869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8</a:t>
            </a:r>
            <a:endParaRPr lang="fr-FR" dirty="0"/>
          </a:p>
        </p:txBody>
      </p:sp>
      <p:sp>
        <p:nvSpPr>
          <p:cNvPr id="23" name="Freeform 3"/>
          <p:cNvSpPr/>
          <p:nvPr/>
        </p:nvSpPr>
        <p:spPr>
          <a:xfrm>
            <a:off x="13766505" y="8115300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3" y="0"/>
                </a:lnTo>
                <a:lnTo>
                  <a:pt x="3970453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8"/>
          <p:cNvSpPr txBox="1"/>
          <p:nvPr/>
        </p:nvSpPr>
        <p:spPr>
          <a:xfrm>
            <a:off x="14466467" y="8658330"/>
            <a:ext cx="2547340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 dirty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</a:t>
            </a:r>
            <a:r>
              <a:rPr lang="en-US" sz="1149" b="1" dirty="0" smtClean="0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UNIVERSITÉ</a:t>
            </a:r>
            <a:endParaRPr lang="en-US" sz="1149" b="1" dirty="0">
              <a:solidFill>
                <a:srgbClr val="5555A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4825" y="314325"/>
            <a:ext cx="9658350" cy="96583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5D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801623"/>
            <a:ext cx="486295" cy="4114800"/>
          </a:xfrm>
          <a:custGeom>
            <a:avLst/>
            <a:gdLst/>
            <a:ahLst/>
            <a:cxnLst/>
            <a:rect l="l" t="t" r="r" b="b"/>
            <a:pathLst>
              <a:path w="486295" h="4114800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3226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0" y="0"/>
                </a:moveTo>
                <a:lnTo>
                  <a:pt x="1050143" y="0"/>
                </a:lnTo>
                <a:lnTo>
                  <a:pt x="1050143" y="1698492"/>
                </a:lnTo>
                <a:lnTo>
                  <a:pt x="0" y="16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4066" y="5637552"/>
            <a:ext cx="486295" cy="4114800"/>
          </a:xfrm>
          <a:custGeom>
            <a:avLst/>
            <a:gdLst/>
            <a:ahLst/>
            <a:cxnLst/>
            <a:rect l="l" t="t" r="r" b="b"/>
            <a:pathLst>
              <a:path w="486295" h="4114800">
                <a:moveTo>
                  <a:pt x="0" y="0"/>
                </a:moveTo>
                <a:lnTo>
                  <a:pt x="486295" y="0"/>
                </a:lnTo>
                <a:lnTo>
                  <a:pt x="486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1443" y="7387072"/>
            <a:ext cx="1050143" cy="1698492"/>
          </a:xfrm>
          <a:custGeom>
            <a:avLst/>
            <a:gdLst/>
            <a:ahLst/>
            <a:cxnLst/>
            <a:rect l="l" t="t" r="r" b="b"/>
            <a:pathLst>
              <a:path w="1050143" h="1698492">
                <a:moveTo>
                  <a:pt x="1050143" y="0"/>
                </a:moveTo>
                <a:lnTo>
                  <a:pt x="0" y="0"/>
                </a:lnTo>
                <a:lnTo>
                  <a:pt x="0" y="1698492"/>
                </a:lnTo>
                <a:lnTo>
                  <a:pt x="1050143" y="1698492"/>
                </a:lnTo>
                <a:lnTo>
                  <a:pt x="1050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55408" y="3089385"/>
            <a:ext cx="5977184" cy="443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2"/>
              </a:lnSpc>
            </a:pPr>
            <a:r>
              <a:rPr lang="en-US" sz="1711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01805" y="904557"/>
            <a:ext cx="3896378" cy="2128010"/>
          </a:xfrm>
          <a:custGeom>
            <a:avLst/>
            <a:gdLst/>
            <a:ahLst/>
            <a:cxnLst/>
            <a:rect l="l" t="t" r="r" b="b"/>
            <a:pathLst>
              <a:path w="3896378" h="2128010">
                <a:moveTo>
                  <a:pt x="0" y="0"/>
                </a:moveTo>
                <a:lnTo>
                  <a:pt x="3896378" y="0"/>
                </a:lnTo>
                <a:lnTo>
                  <a:pt x="3896378" y="2128011"/>
                </a:lnTo>
                <a:lnTo>
                  <a:pt x="0" y="2128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66992" y="5259062"/>
            <a:ext cx="3896378" cy="2128010"/>
          </a:xfrm>
          <a:custGeom>
            <a:avLst/>
            <a:gdLst/>
            <a:ahLst/>
            <a:cxnLst/>
            <a:rect l="l" t="t" r="r" b="b"/>
            <a:pathLst>
              <a:path w="3896378" h="2128010">
                <a:moveTo>
                  <a:pt x="0" y="0"/>
                </a:moveTo>
                <a:lnTo>
                  <a:pt x="3896377" y="0"/>
                </a:lnTo>
                <a:lnTo>
                  <a:pt x="3896377" y="2128010"/>
                </a:lnTo>
                <a:lnTo>
                  <a:pt x="0" y="212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58774" y="7694952"/>
            <a:ext cx="3970453" cy="1220012"/>
          </a:xfrm>
          <a:custGeom>
            <a:avLst/>
            <a:gdLst/>
            <a:ahLst/>
            <a:cxnLst/>
            <a:rect l="l" t="t" r="r" b="b"/>
            <a:pathLst>
              <a:path w="3970453" h="1220012">
                <a:moveTo>
                  <a:pt x="0" y="0"/>
                </a:moveTo>
                <a:lnTo>
                  <a:pt x="3970452" y="0"/>
                </a:lnTo>
                <a:lnTo>
                  <a:pt x="3970452" y="1220012"/>
                </a:lnTo>
                <a:lnTo>
                  <a:pt x="0" y="1220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879855" y="8237982"/>
            <a:ext cx="2547340" cy="15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9"/>
              </a:lnSpc>
              <a:spcBef>
                <a:spcPct val="0"/>
              </a:spcBef>
            </a:pPr>
            <a:r>
              <a:rPr lang="en-US" sz="1149" b="1">
                <a:solidFill>
                  <a:srgbClr val="5555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 CERGY PARIS UNIVERSITÉE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428</Words>
  <Application>Microsoft Office PowerPoint</Application>
  <PresentationFormat>Personnalisé</PresentationFormat>
  <Paragraphs>97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Anton</vt:lpstr>
      <vt:lpstr>Arial</vt:lpstr>
      <vt:lpstr>Montserrat</vt:lpstr>
      <vt:lpstr>Montserrat Bold</vt:lpstr>
      <vt:lpstr>Calibri</vt:lpstr>
      <vt:lpstr>Montserrat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Purple Simple Computer Maintenance Presentation</dc:title>
  <dc:creator>CBS</dc:creator>
  <cp:lastModifiedBy>CBS</cp:lastModifiedBy>
  <cp:revision>3</cp:revision>
  <dcterms:created xsi:type="dcterms:W3CDTF">2006-08-16T00:00:00Z</dcterms:created>
  <dcterms:modified xsi:type="dcterms:W3CDTF">2026-02-20T12:05:46Z</dcterms:modified>
  <dc:identifier>DAGjUttCYZQ</dc:identifier>
</cp:coreProperties>
</file>